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84" r:id="rId2"/>
    <p:sldId id="432" r:id="rId3"/>
    <p:sldId id="460" r:id="rId4"/>
    <p:sldId id="462" r:id="rId5"/>
    <p:sldId id="461" r:id="rId6"/>
    <p:sldId id="382" r:id="rId7"/>
    <p:sldId id="442" r:id="rId8"/>
    <p:sldId id="463" r:id="rId9"/>
    <p:sldId id="464" r:id="rId10"/>
    <p:sldId id="465" r:id="rId11"/>
    <p:sldId id="466" r:id="rId12"/>
    <p:sldId id="467" r:id="rId13"/>
    <p:sldId id="468" r:id="rId14"/>
    <p:sldId id="470" r:id="rId15"/>
    <p:sldId id="409" r:id="rId16"/>
    <p:sldId id="469" r:id="rId17"/>
    <p:sldId id="471" r:id="rId18"/>
    <p:sldId id="472" r:id="rId19"/>
    <p:sldId id="473" r:id="rId20"/>
    <p:sldId id="474" r:id="rId21"/>
    <p:sldId id="475" r:id="rId22"/>
    <p:sldId id="476" r:id="rId23"/>
    <p:sldId id="407" r:id="rId24"/>
    <p:sldId id="429" r:id="rId25"/>
    <p:sldId id="477" r:id="rId26"/>
    <p:sldId id="478" r:id="rId27"/>
    <p:sldId id="479" r:id="rId28"/>
    <p:sldId id="480" r:id="rId29"/>
    <p:sldId id="444" r:id="rId30"/>
    <p:sldId id="428" r:id="rId31"/>
    <p:sldId id="481" r:id="rId32"/>
    <p:sldId id="433" r:id="rId33"/>
    <p:sldId id="419" r:id="rId34"/>
    <p:sldId id="482" r:id="rId35"/>
    <p:sldId id="483" r:id="rId36"/>
    <p:sldId id="458" r:id="rId37"/>
    <p:sldId id="420" r:id="rId38"/>
    <p:sldId id="451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00CC00"/>
    <a:srgbClr val="B2EEB3"/>
    <a:srgbClr val="0CE2E2"/>
    <a:srgbClr val="CC0099"/>
    <a:srgbClr val="008000"/>
    <a:srgbClr val="24CA40"/>
    <a:srgbClr val="8C2FBF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43" autoAdjust="0"/>
    <p:restoredTop sz="88810" autoAdjust="0"/>
  </p:normalViewPr>
  <p:slideViewPr>
    <p:cSldViewPr>
      <p:cViewPr>
        <p:scale>
          <a:sx n="80" d="100"/>
          <a:sy n="80" d="100"/>
        </p:scale>
        <p:origin x="-276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20E58-505A-4D85-B56F-8B4029475562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CAB7-4CC0-4A55-B518-9B187561AE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06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000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585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33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932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952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74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44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345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05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037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67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407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>
      <p:transition spd="slow">
        <p:split orient="vert"/>
        <p:sndAc>
          <p:stSnd>
            <p:snd r:embed="rId1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E7991-2FAD-4FAD-91D0-F5406E83A19C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D3EFB-67F9-4BBD-9A1E-0CE3DCE37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85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  <p:sndAc>
          <p:stSnd>
            <p:snd r:embed="rId14" name="chimes.wav"/>
          </p:stSnd>
        </p:sndAc>
      </p:transition>
    </mc:Choice>
    <mc:Fallback>
      <p:transition spd="slow">
        <p:split orient="vert"/>
        <p:sndAc>
          <p:stSnd>
            <p:snd r:embed="rId13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audio" Target="../media/audio11.wav"/><Relationship Id="rId5" Type="http://schemas.openxmlformats.org/officeDocument/2006/relationships/slide" Target="slide16.xml"/><Relationship Id="rId10" Type="http://schemas.openxmlformats.org/officeDocument/2006/relationships/image" Target="../media/image16.jpeg"/><Relationship Id="rId4" Type="http://schemas.openxmlformats.org/officeDocument/2006/relationships/image" Target="../media/image17.jpe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10" Type="http://schemas.openxmlformats.org/officeDocument/2006/relationships/audio" Target="../media/audio11.wav"/><Relationship Id="rId4" Type="http://schemas.openxmlformats.org/officeDocument/2006/relationships/image" Target="../media/image24.jpeg"/><Relationship Id="rId9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6" Type="http://schemas.openxmlformats.org/officeDocument/2006/relationships/image" Target="../media/image27.png"/><Relationship Id="rId5" Type="http://schemas.microsoft.com/office/2007/relationships/media" Target="../media/media2.mp3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7.w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71451"/>
            <a:ext cx="1330390" cy="987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28575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485900"/>
            <a:ext cx="853440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MÔN: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Khoa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học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Tiết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: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43 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Tuần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22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BÀI: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Âm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thanh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trong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cuộc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sống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GV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Thực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hiện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Phạm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Thúy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Hồng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28800" y="3957554"/>
            <a:ext cx="72459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Gâu! gâu!... Gâu! gâu!...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133350"/>
            <a:ext cx="358156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15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057400" y="4033754"/>
            <a:ext cx="69411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Meo! meo!... Meo! meo!...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0" t="11147" r="4130"/>
          <a:stretch/>
        </p:blipFill>
        <p:spPr>
          <a:xfrm>
            <a:off x="3810000" y="285750"/>
            <a:ext cx="3443844" cy="33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70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28800" y="3957554"/>
            <a:ext cx="7245927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H" pitchFamily="34" charset="-127"/>
                <a:ea typeface="HP001 5H" pitchFamily="34" charset="-127"/>
              </a:rPr>
              <a:t>Ò ó o o o o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" pitchFamily="34" charset="-127"/>
                <a:ea typeface="HP001 5H" pitchFamily="34" charset="-127"/>
              </a:rPr>
              <a:t> </a:t>
            </a: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H" pitchFamily="34" charset="-127"/>
                <a:ea typeface="HP001 5H" pitchFamily="34" charset="-127"/>
              </a:rPr>
              <a:t>!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" pitchFamily="34" charset="-127"/>
                <a:ea typeface="HP001 5H" pitchFamily="34" charset="-127"/>
              </a:rPr>
              <a:t>.. Ò ó o o o o...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3800" y="514350"/>
            <a:ext cx="31299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35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499" y="1072098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HP001 5Ha" pitchFamily="34" charset="-127"/>
                <a:cs typeface="Arial" pitchFamily="34" charset="0"/>
              </a:rPr>
              <a:t>ÂM THANH </a:t>
            </a:r>
          </a:p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HP001 5Ha" pitchFamily="34" charset="-127"/>
                <a:cs typeface="Arial" pitchFamily="34" charset="0"/>
              </a:rPr>
              <a:t>TRONG CUỘC SỐNG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2478" y="379976"/>
            <a:ext cx="2339041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u="sng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Bài 43</a:t>
            </a:r>
            <a:endParaRPr lang="en-US" sz="4400" b="1" u="sng">
              <a:solidFill>
                <a:srgbClr val="0000CC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1970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5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0600" y="590550"/>
            <a:ext cx="7391400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Vai trò của </a:t>
            </a:r>
          </a:p>
          <a:p>
            <a:pPr algn="ctr">
              <a:lnSpc>
                <a:spcPct val="130000"/>
              </a:lnSpc>
            </a:pPr>
            <a:r>
              <a:rPr lang="en-US" sz="9600" b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âm thanh</a:t>
            </a:r>
            <a:endParaRPr lang="en-US" sz="9600" b="1">
              <a:solidFill>
                <a:srgbClr val="0000CC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97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5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7170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895350"/>
            <a:ext cx="8996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-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H</a:t>
            </a:r>
            <a:r>
              <a:rPr lang="en-US" sz="4400" b="1" dirty="0" err="1" smtClean="0">
                <a:latin typeface="HP001 5 hàng" pitchFamily="34" charset="0"/>
                <a:ea typeface="HP001 5Ha"/>
                <a:cs typeface="Arial" pitchFamily="34" charset="0"/>
              </a:rPr>
              <a:t>ọa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t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động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trong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hình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là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gì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  <a:cs typeface="Arial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-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H</a:t>
            </a:r>
            <a:r>
              <a:rPr lang="en-US" sz="4400" b="1" dirty="0" err="1" smtClean="0">
                <a:latin typeface="HP001 5Ha"/>
                <a:ea typeface="HP001 5Ha"/>
                <a:cs typeface="Arial" pitchFamily="34" charset="0"/>
              </a:rPr>
              <a:t>oạt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động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ấy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phát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ra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những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âm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thanh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nào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-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Vai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trò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của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âm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thanh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</a:t>
            </a:r>
            <a:r>
              <a:rPr lang="en-US" sz="4400" b="1" dirty="0" err="1" smtClean="0">
                <a:latin typeface="HP001 5 hàng" pitchFamily="34" charset="0"/>
                <a:ea typeface="HP001 5Ha" pitchFamily="34" charset="-127"/>
              </a:rPr>
              <a:t>đó</a:t>
            </a:r>
            <a:r>
              <a:rPr lang="en-US" sz="4400" b="1" dirty="0" smtClean="0">
                <a:latin typeface="HP001 5 hàng" pitchFamily="34" charset="0"/>
                <a:ea typeface="HP001 5Ha" pitchFamily="34" charset="-127"/>
              </a:rPr>
              <a:t> ?</a:t>
            </a:r>
            <a:endParaRPr lang="en-US" sz="4400" b="1" dirty="0">
              <a:latin typeface="HP001 5 hàng" pitchFamily="34" charset="0"/>
              <a:ea typeface="HP001 5Ha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559" y="125959"/>
            <a:ext cx="8511241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u="sng" smtClean="0">
                <a:solidFill>
                  <a:srgbClr val="FF0000"/>
                </a:solidFill>
                <a:latin typeface="HP001 5Ha" pitchFamily="34" charset="-127"/>
                <a:ea typeface="HP001 5Ha" pitchFamily="34" charset="-127"/>
              </a:rPr>
              <a:t>Thảo luận nhóm 4 (3 phút)</a:t>
            </a:r>
            <a:endParaRPr lang="en-US" sz="4400" b="1" u="sng">
              <a:solidFill>
                <a:srgbClr val="FF0000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9724127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scan001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5" y="14596"/>
            <a:ext cx="9133115" cy="5128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06134" y="167396"/>
            <a:ext cx="3581400" cy="966108"/>
            <a:chOff x="381000" y="234042"/>
            <a:chExt cx="3581400" cy="966108"/>
          </a:xfrm>
          <a:solidFill>
            <a:srgbClr val="00B0F0"/>
          </a:solidFill>
        </p:grpSpPr>
        <p:sp>
          <p:nvSpPr>
            <p:cNvPr id="10" name="Line Callout 1 9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137084"/>
                <a:gd name="adj4" fmla="val -1943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4979" y="272730"/>
              <a:ext cx="3253441" cy="8125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Gõ cồng chiêng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54455" y="119152"/>
            <a:ext cx="4015351" cy="966108"/>
            <a:chOff x="381000" y="234042"/>
            <a:chExt cx="3581400" cy="966108"/>
          </a:xfrm>
        </p:grpSpPr>
        <p:sp>
          <p:nvSpPr>
            <p:cNvPr id="15" name="Line Callout 1 14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50709"/>
                <a:gd name="adj2" fmla="val 104051"/>
                <a:gd name="adj3" fmla="val 159208"/>
                <a:gd name="adj4" fmla="val 110446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1329" y="272730"/>
              <a:ext cx="340709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Tiếng cồng chiêng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8599" y="4019550"/>
            <a:ext cx="4837437" cy="966108"/>
            <a:chOff x="380999" y="234042"/>
            <a:chExt cx="3581401" cy="966108"/>
          </a:xfrm>
        </p:grpSpPr>
        <p:sp>
          <p:nvSpPr>
            <p:cNvPr id="18" name="Line Callout 1 17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-79254"/>
                <a:gd name="adj4" fmla="val -21336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80999" y="296638"/>
              <a:ext cx="3581400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Thường thức âm nhạc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859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can001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2" y="0"/>
            <a:ext cx="9127177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2950" y="2088696"/>
            <a:ext cx="2819400" cy="966108"/>
            <a:chOff x="381000" y="234042"/>
            <a:chExt cx="3581400" cy="966108"/>
          </a:xfrm>
          <a:solidFill>
            <a:srgbClr val="00B050"/>
          </a:solidFill>
        </p:grpSpPr>
        <p:sp>
          <p:nvSpPr>
            <p:cNvPr id="7" name="Line Callout 1 6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64562"/>
                <a:gd name="adj4" fmla="val -24909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4979" y="272730"/>
              <a:ext cx="3253441" cy="7709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Trò chuyện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05600" y="1932256"/>
            <a:ext cx="2260745" cy="966108"/>
            <a:chOff x="381000" y="234042"/>
            <a:chExt cx="3581400" cy="966108"/>
          </a:xfrm>
          <a:solidFill>
            <a:srgbClr val="00B050"/>
          </a:solidFill>
        </p:grpSpPr>
        <p:sp>
          <p:nvSpPr>
            <p:cNvPr id="10" name="Line Callout 1 9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50709"/>
                <a:gd name="adj2" fmla="val 104051"/>
                <a:gd name="adj3" fmla="val 103894"/>
                <a:gd name="adj4" fmla="val 13986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329" y="272730"/>
              <a:ext cx="3571071" cy="8125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Tiếng nói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05000" y="3934623"/>
            <a:ext cx="5715001" cy="1608927"/>
            <a:chOff x="380999" y="234042"/>
            <a:chExt cx="3581401" cy="1608927"/>
          </a:xfrm>
        </p:grpSpPr>
        <p:sp>
          <p:nvSpPr>
            <p:cNvPr id="13" name="Line Callout 1 12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-5834"/>
                <a:gd name="adj2" fmla="val 50680"/>
                <a:gd name="adj3" fmla="val -71879"/>
                <a:gd name="adj4" fmla="val 50768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0999" y="310242"/>
              <a:ext cx="3581400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Trao đổi tâm tư, tình cảm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026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can001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605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2400" y="133350"/>
            <a:ext cx="2895600" cy="951910"/>
            <a:chOff x="381000" y="234042"/>
            <a:chExt cx="3581400" cy="966108"/>
          </a:xfrm>
          <a:solidFill>
            <a:srgbClr val="FFFF00"/>
          </a:solidFill>
        </p:grpSpPr>
        <p:sp>
          <p:nvSpPr>
            <p:cNvPr id="5" name="Line Callout 1 4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137084"/>
                <a:gd name="adj4" fmla="val -1943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4979" y="272730"/>
              <a:ext cx="3253441" cy="7709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Dạy và học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58000" y="171469"/>
            <a:ext cx="2184545" cy="966108"/>
            <a:chOff x="380999" y="234042"/>
            <a:chExt cx="1948455" cy="966108"/>
          </a:xfrm>
          <a:solidFill>
            <a:srgbClr val="FFFF00"/>
          </a:solidFill>
        </p:grpSpPr>
        <p:sp>
          <p:nvSpPr>
            <p:cNvPr id="8" name="Line Callout 1 7"/>
            <p:cNvSpPr/>
            <p:nvPr/>
          </p:nvSpPr>
          <p:spPr>
            <a:xfrm flipH="1">
              <a:off x="380999" y="234042"/>
              <a:ext cx="1948455" cy="966108"/>
            </a:xfrm>
            <a:prstGeom prst="borderCallout1">
              <a:avLst>
                <a:gd name="adj1" fmla="val 50709"/>
                <a:gd name="adj2" fmla="val 104051"/>
                <a:gd name="adj3" fmla="val 159208"/>
                <a:gd name="adj4" fmla="val 110446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329" y="272730"/>
              <a:ext cx="1938124" cy="8125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Tiếng nói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5799" y="3984582"/>
            <a:ext cx="1828801" cy="966108"/>
            <a:chOff x="380999" y="234042"/>
            <a:chExt cx="3581401" cy="966108"/>
          </a:xfrm>
          <a:solidFill>
            <a:srgbClr val="FFFF00"/>
          </a:solidFill>
        </p:grpSpPr>
        <p:sp>
          <p:nvSpPr>
            <p:cNvPr id="11" name="Line Callout 1 10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-79254"/>
                <a:gd name="adj4" fmla="val -21336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0999" y="296638"/>
              <a:ext cx="3581400" cy="7709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Học tập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026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scan001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"/>
          <a:stretch>
            <a:fillRect/>
          </a:stretch>
        </p:blipFill>
        <p:spPr bwMode="auto">
          <a:xfrm>
            <a:off x="0" y="24492"/>
            <a:ext cx="9144000" cy="5135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6134" y="167396"/>
            <a:ext cx="2841866" cy="966108"/>
            <a:chOff x="381000" y="234042"/>
            <a:chExt cx="3581400" cy="966108"/>
          </a:xfrm>
          <a:solidFill>
            <a:schemeClr val="accent6">
              <a:lumMod val="75000"/>
            </a:schemeClr>
          </a:solidFill>
        </p:grpSpPr>
        <p:sp>
          <p:nvSpPr>
            <p:cNvPr id="5" name="Line Callout 1 4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18750"/>
                <a:gd name="adj2" fmla="val -8333"/>
                <a:gd name="adj3" fmla="val 137084"/>
                <a:gd name="adj4" fmla="val -19433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4979" y="272730"/>
              <a:ext cx="3253441" cy="77098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Đánh trống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88983" y="167396"/>
            <a:ext cx="2717945" cy="966108"/>
            <a:chOff x="381000" y="234042"/>
            <a:chExt cx="3581400" cy="966108"/>
          </a:xfrm>
          <a:solidFill>
            <a:schemeClr val="accent6">
              <a:lumMod val="75000"/>
            </a:schemeClr>
          </a:solidFill>
        </p:grpSpPr>
        <p:sp>
          <p:nvSpPr>
            <p:cNvPr id="8" name="Line Callout 1 7"/>
            <p:cNvSpPr/>
            <p:nvPr/>
          </p:nvSpPr>
          <p:spPr>
            <a:xfrm flipH="1">
              <a:off x="381000" y="234042"/>
              <a:ext cx="3581400" cy="966108"/>
            </a:xfrm>
            <a:prstGeom prst="borderCallout1">
              <a:avLst>
                <a:gd name="adj1" fmla="val 50709"/>
                <a:gd name="adj2" fmla="val 104051"/>
                <a:gd name="adj3" fmla="val 126020"/>
                <a:gd name="adj4" fmla="val 15719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329" y="272730"/>
              <a:ext cx="3407092" cy="77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Tiếng trống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8599" y="4019550"/>
            <a:ext cx="2209801" cy="966108"/>
            <a:chOff x="380999" y="234042"/>
            <a:chExt cx="3581401" cy="966108"/>
          </a:xfrm>
          <a:solidFill>
            <a:schemeClr val="accent6">
              <a:lumMod val="75000"/>
            </a:schemeClr>
          </a:solidFill>
        </p:grpSpPr>
        <p:sp>
          <p:nvSpPr>
            <p:cNvPr id="11" name="Line Callout 1 10"/>
            <p:cNvSpPr/>
            <p:nvPr/>
          </p:nvSpPr>
          <p:spPr>
            <a:xfrm flipH="1">
              <a:off x="381001" y="234042"/>
              <a:ext cx="3581399" cy="966108"/>
            </a:xfrm>
            <a:prstGeom prst="borderCallout1">
              <a:avLst>
                <a:gd name="adj1" fmla="val 18750"/>
                <a:gd name="adj2" fmla="val -8333"/>
                <a:gd name="adj3" fmla="val -15336"/>
                <a:gd name="adj4" fmla="val -51967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0999" y="296638"/>
              <a:ext cx="3581400" cy="77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600" b="1" smtClean="0">
                  <a:latin typeface="HP001 5Ha" pitchFamily="34" charset="-127"/>
                  <a:ea typeface="HP001 5Ha" pitchFamily="34" charset="-127"/>
                </a:rPr>
                <a:t>Báo hiệu</a:t>
              </a:r>
              <a:endParaRPr lang="en-US" sz="3600" b="1"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026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1444914"/>
            <a:ext cx="7848600" cy="135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7200" b="1" smtClean="0">
                <a:solidFill>
                  <a:schemeClr val="bg1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xmlns="" val="377442697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scan001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"/>
          <a:stretch>
            <a:fillRect/>
          </a:stretch>
        </p:blipFill>
        <p:spPr bwMode="auto">
          <a:xfrm>
            <a:off x="4580410" y="2571750"/>
            <a:ext cx="4563590" cy="2588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scan00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" y="14596"/>
            <a:ext cx="4537364" cy="2548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scan0019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0410" y="0"/>
            <a:ext cx="4563589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can001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7019"/>
            <a:ext cx="4580410" cy="2576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74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11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304800" y="120238"/>
            <a:ext cx="8610600" cy="4813712"/>
            <a:chOff x="304800" y="120238"/>
            <a:chExt cx="8610600" cy="4813712"/>
          </a:xfrm>
        </p:grpSpPr>
        <p:grpSp>
          <p:nvGrpSpPr>
            <p:cNvPr id="17" name="Group 16"/>
            <p:cNvGrpSpPr/>
            <p:nvPr/>
          </p:nvGrpSpPr>
          <p:grpSpPr>
            <a:xfrm>
              <a:off x="1674125" y="1962150"/>
              <a:ext cx="5869675" cy="1219200"/>
              <a:chOff x="1524000" y="133350"/>
              <a:chExt cx="5869675" cy="12192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524000" y="133350"/>
                <a:ext cx="5869675" cy="12192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597925" y="188952"/>
                <a:ext cx="579575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sz="4400" b="1" smtClean="0">
                    <a:latin typeface="HP001 5Ha" pitchFamily="34" charset="-127"/>
                    <a:ea typeface="HP001 5Ha" pitchFamily="34" charset="-127"/>
                  </a:rPr>
                  <a:t>Vai trò của âm thanh</a:t>
                </a:r>
                <a:endParaRPr lang="en-US" sz="4400" b="1">
                  <a:latin typeface="HP001 5Ha" pitchFamily="34" charset="-127"/>
                  <a:ea typeface="HP001 5Ha" pitchFamily="34" charset="-127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4800" y="3669890"/>
              <a:ext cx="2971799" cy="1219200"/>
              <a:chOff x="611875" y="2939706"/>
              <a:chExt cx="2971799" cy="1219200"/>
            </a:xfrm>
            <a:solidFill>
              <a:srgbClr val="FF3399"/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611875" y="2939706"/>
                <a:ext cx="2512325" cy="1219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85799" y="2987754"/>
                <a:ext cx="2897875" cy="110799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Giao</a:t>
                </a:r>
                <a:r>
                  <a:rPr lang="en-US" sz="4400" b="1" dirty="0" smtClean="0">
                    <a:latin typeface="HP001 5Ha" pitchFamily="34" charset="-127"/>
                    <a:ea typeface="HP001 5Ha" pitchFamily="34" charset="-127"/>
                  </a:rPr>
                  <a:t> </a:t>
                </a: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tiếp</a:t>
                </a:r>
                <a:endParaRPr lang="en-US" sz="4400" b="1" dirty="0">
                  <a:latin typeface="HP001 5Ha" pitchFamily="34" charset="-127"/>
                  <a:ea typeface="HP001 5Ha" pitchFamily="34" charset="-127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326875" y="3714750"/>
              <a:ext cx="2588525" cy="1219200"/>
              <a:chOff x="4040875" y="2482506"/>
              <a:chExt cx="2588525" cy="12192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040875" y="2482506"/>
                <a:ext cx="2588525" cy="121920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114800" y="2538108"/>
                <a:ext cx="25146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sz="4400" b="1" smtClean="0">
                    <a:latin typeface="HP001 5Ha" pitchFamily="34" charset="-127"/>
                    <a:ea typeface="HP001 5Ha" pitchFamily="34" charset="-127"/>
                  </a:rPr>
                  <a:t>Báo hiệu</a:t>
                </a:r>
                <a:endParaRPr lang="en-US" sz="4400" b="1">
                  <a:latin typeface="HP001 5Ha" pitchFamily="34" charset="-127"/>
                  <a:ea typeface="HP001 5Ha" pitchFamily="34" charset="-127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1673828" y="120238"/>
              <a:ext cx="6708173" cy="1219200"/>
              <a:chOff x="1524000" y="133350"/>
              <a:chExt cx="6708173" cy="1219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524000" y="133350"/>
                <a:ext cx="5869675" cy="1219200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97925" y="188952"/>
                <a:ext cx="663424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Thường</a:t>
                </a:r>
                <a:r>
                  <a:rPr lang="en-US" sz="4400" b="1" dirty="0" smtClean="0">
                    <a:latin typeface="HP001 5Ha" pitchFamily="34" charset="-127"/>
                    <a:ea typeface="HP001 5Ha" pitchFamily="34" charset="-127"/>
                  </a:rPr>
                  <a:t> </a:t>
                </a: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thức</a:t>
                </a:r>
                <a:r>
                  <a:rPr lang="en-US" sz="4400" b="1" dirty="0" smtClean="0">
                    <a:latin typeface="HP001 5Ha" pitchFamily="34" charset="-127"/>
                    <a:ea typeface="HP001 5Ha" pitchFamily="34" charset="-127"/>
                  </a:rPr>
                  <a:t> </a:t>
                </a: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âm</a:t>
                </a:r>
                <a:r>
                  <a:rPr lang="en-US" sz="4400" b="1" dirty="0" smtClean="0">
                    <a:latin typeface="HP001 5Ha" pitchFamily="34" charset="-127"/>
                    <a:ea typeface="HP001 5Ha" pitchFamily="34" charset="-127"/>
                  </a:rPr>
                  <a:t> </a:t>
                </a: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nhạc</a:t>
                </a:r>
                <a:endParaRPr lang="en-US" sz="4400" b="1" dirty="0">
                  <a:latin typeface="HP001 5Ha" pitchFamily="34" charset="-127"/>
                  <a:ea typeface="HP001 5Ha" pitchFamily="34" charset="-127"/>
                </a:endParaRPr>
              </a:p>
            </p:txBody>
          </p:sp>
        </p:grpSp>
        <p:cxnSp>
          <p:nvCxnSpPr>
            <p:cNvPr id="8" name="Straight Arrow Connector 7"/>
            <p:cNvCxnSpPr>
              <a:stCxn id="10" idx="0"/>
            </p:cNvCxnSpPr>
            <p:nvPr/>
          </p:nvCxnSpPr>
          <p:spPr>
            <a:xfrm flipH="1" flipV="1">
              <a:off x="4608665" y="1339438"/>
              <a:ext cx="298" cy="6227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3352800" y="3669890"/>
              <a:ext cx="2819400" cy="1219200"/>
              <a:chOff x="3864153" y="2482506"/>
              <a:chExt cx="3300456" cy="1219200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3864153" y="2482506"/>
                <a:ext cx="3300456" cy="12192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114798" y="2538108"/>
                <a:ext cx="2514599" cy="976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n-US" sz="4400" b="1" dirty="0" err="1" smtClean="0">
                    <a:latin typeface="HP001 5Ha" pitchFamily="34" charset="-127"/>
                    <a:ea typeface="HP001 5Ha" pitchFamily="34" charset="-127"/>
                  </a:rPr>
                  <a:t>Họctập</a:t>
                </a:r>
                <a:endParaRPr lang="en-US" sz="4400" b="1" dirty="0">
                  <a:latin typeface="HP001 5Ha" pitchFamily="34" charset="-127"/>
                  <a:ea typeface="HP001 5Ha" pitchFamily="34" charset="-127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H="1">
              <a:off x="1559825" y="3181350"/>
              <a:ext cx="3011533" cy="4885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572000" y="3177990"/>
              <a:ext cx="3011533" cy="4885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571358" y="3155744"/>
              <a:ext cx="642" cy="51078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00249" y="209550"/>
            <a:ext cx="7243551" cy="4191000"/>
            <a:chOff x="300249" y="209550"/>
            <a:chExt cx="7243551" cy="419100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38" name="Cloud Callout 37"/>
            <p:cNvSpPr/>
            <p:nvPr/>
          </p:nvSpPr>
          <p:spPr>
            <a:xfrm flipH="1">
              <a:off x="300249" y="209550"/>
              <a:ext cx="7243551" cy="4191000"/>
            </a:xfrm>
            <a:prstGeom prst="cloudCallout">
              <a:avLst>
                <a:gd name="adj1" fmla="val -65335"/>
                <a:gd name="adj2" fmla="val 58372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91759" y="742950"/>
              <a:ext cx="6252041" cy="285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" pitchFamily="34" charset="-127"/>
                  <a:ea typeface="HP001 5H" pitchFamily="34" charset="-127"/>
                </a:rPr>
                <a:t>Â</a:t>
              </a:r>
              <a:r>
                <a:rPr lang="en-US" sz="4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a" pitchFamily="34" charset="-127"/>
                  <a:ea typeface="HP001 5Ha" pitchFamily="34" charset="-127"/>
                </a:rPr>
                <a:t>m thanh cần thiết cho cuộc sống của chúng ta như thế nào ?</a:t>
              </a:r>
              <a:endParaRPr lang="en-US" sz="46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9659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dir="in"/>
        <p:sndAc>
          <p:stSnd>
            <p:snd r:embed="rId5" name="chimes.wav"/>
          </p:stSnd>
        </p:sndAc>
      </p:transition>
    </mc:Choice>
    <mc:Fallback>
      <p:transition spd="slow">
        <p:split dir="in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0600" y="132637"/>
            <a:ext cx="7391400" cy="321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dirty="0" err="1">
                <a:solidFill>
                  <a:srgbClr val="0000CC"/>
                </a:solidFill>
                <a:latin typeface="HP001 5H" pitchFamily="34" charset="-127"/>
                <a:ea typeface="HP001 5H" pitchFamily="34" charset="-127"/>
              </a:rPr>
              <a:t>Â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m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thanh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ưa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thích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và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không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ưa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r>
              <a:rPr lang="en-US" sz="5400" b="1" dirty="0" err="1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thích</a:t>
            </a:r>
            <a:r>
              <a:rPr lang="en-US" sz="5400" b="1" dirty="0" smtClean="0">
                <a:solidFill>
                  <a:srgbClr val="0000CC"/>
                </a:solidFill>
                <a:latin typeface="HP001 5Ha" pitchFamily="34" charset="-127"/>
                <a:ea typeface="HP001 5Ha" pitchFamily="34" charset="-127"/>
              </a:rPr>
              <a:t> </a:t>
            </a:r>
            <a:endParaRPr lang="en-US" sz="5400" b="1" dirty="0">
              <a:solidFill>
                <a:srgbClr val="0000CC"/>
              </a:solidFill>
              <a:latin typeface="HP001 5Ha" pitchFamily="34" charset="-127"/>
              <a:ea typeface="HP001 5Ha" pitchFamily="34" charset="-127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590550"/>
            <a:ext cx="7696197" cy="2895600"/>
            <a:chOff x="381000" y="590550"/>
            <a:chExt cx="7696197" cy="2895600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5" name="Cloud Callout 4"/>
            <p:cNvSpPr/>
            <p:nvPr/>
          </p:nvSpPr>
          <p:spPr>
            <a:xfrm flipH="1">
              <a:off x="381000" y="590550"/>
              <a:ext cx="7696197" cy="2895600"/>
            </a:xfrm>
            <a:prstGeom prst="cloudCallout">
              <a:avLst>
                <a:gd name="adj1" fmla="val -58546"/>
                <a:gd name="adj2" fmla="val 86670"/>
              </a:avLst>
            </a:prstGeom>
            <a:solidFill>
              <a:srgbClr val="FF33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5159" y="1019913"/>
              <a:ext cx="5642441" cy="193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" pitchFamily="34" charset="-127"/>
                  <a:ea typeface="HP001 5H" pitchFamily="34" charset="-127"/>
                </a:rPr>
                <a:t>Em thích những loại âm thanh nào </a:t>
              </a:r>
              <a:r>
                <a:rPr lang="en-US" sz="46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a" pitchFamily="34" charset="-127"/>
                  <a:ea typeface="HP001 5Ha" pitchFamily="34" charset="-127"/>
                </a:rPr>
                <a:t>?</a:t>
              </a:r>
              <a:endParaRPr lang="en-US" sz="46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6914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5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" y="0"/>
            <a:ext cx="9143927" cy="5143500"/>
            <a:chOff x="73" y="0"/>
            <a:chExt cx="9143927" cy="5143500"/>
          </a:xfrm>
        </p:grpSpPr>
        <p:pic>
          <p:nvPicPr>
            <p:cNvPr id="3" name="Picture 14" descr="dan ba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0"/>
              <a:ext cx="9143927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486400" y="4324350"/>
              <a:ext cx="358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HP001 5H" pitchFamily="34" charset="-127"/>
                  <a:ea typeface="HP001 5H" pitchFamily="34" charset="-127"/>
                </a:rPr>
                <a:t>Tiếng đàn bầu</a:t>
              </a:r>
              <a:endParaRPr lang="en-US" sz="3600" b="1">
                <a:solidFill>
                  <a:schemeClr val="bg1"/>
                </a:solidFill>
                <a:latin typeface="HP001 5H" pitchFamily="34" charset="-127"/>
                <a:ea typeface="HP001 5H" pitchFamily="34" charset="-127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979" y="0"/>
            <a:ext cx="9143927" cy="5143500"/>
            <a:chOff x="73" y="0"/>
            <a:chExt cx="9143927" cy="5143500"/>
          </a:xfrm>
        </p:grpSpPr>
        <p:pic>
          <p:nvPicPr>
            <p:cNvPr id="7" name="Picture 8" descr="tieng coi x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0"/>
              <a:ext cx="9143927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28600" y="20955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latin typeface="HP001 5H" pitchFamily="34" charset="-127"/>
                  <a:ea typeface="HP001 5H" pitchFamily="34" charset="-127"/>
                </a:rPr>
                <a:t>Tiếng còŁ xe</a:t>
              </a:r>
              <a:endParaRPr lang="en-US" sz="3600" b="1">
                <a:latin typeface="HP001 5H" pitchFamily="34" charset="-127"/>
                <a:ea typeface="HP001 5H" pitchFamily="34" charset="-127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1980" y="-23009"/>
            <a:ext cx="9143927" cy="5143500"/>
            <a:chOff x="73" y="0"/>
            <a:chExt cx="9143927" cy="5143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" y="0"/>
              <a:ext cx="9143927" cy="5143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2974" y="4324349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HP001 5H" pitchFamily="34" charset="-127"/>
                  <a:ea typeface="HP001 5H" pitchFamily="34" charset="-127"/>
                </a:rPr>
                <a:t>Tiếng rao</a:t>
              </a:r>
              <a:endParaRPr lang="en-US" sz="3600" b="1">
                <a:solidFill>
                  <a:schemeClr val="bg1"/>
                </a:solidFill>
                <a:latin typeface="HP001 5H" pitchFamily="34" charset="-127"/>
                <a:ea typeface="HP001 5H" pitchFamily="34" charset="-127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8946" y="-29194"/>
            <a:ext cx="9157857" cy="5149685"/>
            <a:chOff x="-13857" y="-6185"/>
            <a:chExt cx="9157857" cy="514968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3857" y="-6185"/>
              <a:ext cx="9157857" cy="514968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81000" y="36195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latin typeface="HP001 5H" pitchFamily="34" charset="-127"/>
                  <a:ea typeface="HP001 5H" pitchFamily="34" charset="-127"/>
                </a:rPr>
                <a:t>Tiếng khóc</a:t>
              </a:r>
              <a:endParaRPr lang="en-US" sz="3600" b="1">
                <a:latin typeface="HP001 5H" pitchFamily="34" charset="-127"/>
                <a:ea typeface="HP001 5H" pitchFamily="34" charset="-127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8947" y="-29194"/>
            <a:ext cx="9157857" cy="5149685"/>
            <a:chOff x="-13858" y="-6185"/>
            <a:chExt cx="9157857" cy="51496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3858" y="-6185"/>
              <a:ext cx="9157857" cy="514968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019800" y="4297498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chemeClr val="bg1"/>
                  </a:solidFill>
                  <a:latin typeface="HP001 5H" pitchFamily="34" charset="-127"/>
                  <a:ea typeface="HP001 5H" pitchFamily="34" charset="-127"/>
                </a:rPr>
                <a:t>Tiếng ru con</a:t>
              </a:r>
              <a:endParaRPr lang="en-US" sz="3600" b="1">
                <a:solidFill>
                  <a:schemeClr val="bg1"/>
                </a:solidFill>
                <a:latin typeface="HP001 5H" pitchFamily="34" charset="-127"/>
                <a:ea typeface="HP001 5H" pitchFamily="34" charset="-127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3" y="-29195"/>
            <a:ext cx="9168579" cy="5149685"/>
            <a:chOff x="-20710" y="-6185"/>
            <a:chExt cx="9168579" cy="514968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20710" y="-6185"/>
              <a:ext cx="9168579" cy="514968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52400" y="4285622"/>
              <a:ext cx="335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latin typeface="HP001 5H" pitchFamily="34" charset="-127"/>
                  <a:ea typeface="HP001 5H" pitchFamily="34" charset="-127"/>
                </a:rPr>
                <a:t>Tiếng suối chảy</a:t>
              </a:r>
              <a:endParaRPr lang="en-US" sz="3600" b="1">
                <a:latin typeface="HP001 5H" pitchFamily="34" charset="-127"/>
                <a:ea typeface="HP001 5H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3406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21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3856" y="0"/>
            <a:ext cx="9166601" cy="5143500"/>
            <a:chOff x="-13856" y="0"/>
            <a:chExt cx="9166601" cy="51435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9800" y="2455540"/>
              <a:ext cx="3132945" cy="26879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88623" y="2455540"/>
              <a:ext cx="3031177" cy="26879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3856" y="2455540"/>
              <a:ext cx="3002479" cy="268796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19800" y="0"/>
              <a:ext cx="3124199" cy="24555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4" name="Picture 8" descr="tieng coi x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623" y="0"/>
              <a:ext cx="3031177" cy="24431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dan bau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0"/>
              <a:ext cx="2971727" cy="24555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538844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10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90600" y="192703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0000CC"/>
                </a:solidFill>
                <a:latin typeface="HP001 5H" pitchFamily="34" charset="-127"/>
                <a:ea typeface="HP001 5H" pitchFamily="34" charset="-127"/>
              </a:rPr>
              <a:t>Ích lợi của việc ghi lại được </a:t>
            </a:r>
          </a:p>
          <a:p>
            <a:pPr algn="ctr">
              <a:lnSpc>
                <a:spcPct val="130000"/>
              </a:lnSpc>
            </a:pPr>
            <a:r>
              <a:rPr lang="en-US" sz="8000" b="1" smtClean="0">
                <a:solidFill>
                  <a:srgbClr val="0000CC"/>
                </a:solidFill>
                <a:latin typeface="HP001 5H" pitchFamily="34" charset="-127"/>
                <a:ea typeface="HP001 5H" pitchFamily="34" charset="-127"/>
              </a:rPr>
              <a:t>âm thanh</a:t>
            </a:r>
            <a:endParaRPr lang="en-US" sz="8000" b="1">
              <a:solidFill>
                <a:srgbClr val="0000CC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45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5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-1"/>
            <a:ext cx="4482935" cy="51232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72000" cy="5123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VeQueCu-XuanMai_bgv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810000" y="20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43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8" name="chimes.wav"/>
          </p:stSnd>
        </p:sndAc>
      </p:transition>
    </mc:Choice>
    <mc:Fallback>
      <p:transition spd="slow">
        <p:checker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Bac Ho doc tuyen ngon Doc lap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4" y="17442"/>
            <a:ext cx="9129156" cy="5126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yen Ngon Doc Lap - Ho Chi Mi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01000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25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7" name="chimes.wav"/>
          </p:stSnd>
        </p:sndAc>
      </p:transition>
    </mc:Choice>
    <mc:Fallback>
      <p:transition spd="slow">
        <p:checker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73925" y="188035"/>
              <a:ext cx="8996150" cy="474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Font typeface="Wingdings" pitchFamily="2" charset="2"/>
                <a:buChar char="Ø"/>
              </a:pP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 Giúp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cho chúng ta có thể ghi nhớ lại những lời hay ý đẹp trong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các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bài phát biểu, các bản tin,… cũng như mọi âm thanh tiếng nói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của con người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một cách chính xác, trung thực nhất.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-15092"/>
            <a:ext cx="9144000" cy="5143500"/>
            <a:chOff x="0" y="0"/>
            <a:chExt cx="9144000" cy="51435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3925" y="72242"/>
              <a:ext cx="8996150" cy="435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buFont typeface="Wingdings" pitchFamily="2" charset="2"/>
                <a:buChar char="Ø"/>
              </a:pP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 Thu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thập được chính xác một khối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lượng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lớn các thông tin trong một thời gian ngắn mà nếu chỉ nhờ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vào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các giác quan, trí nhớ của con người thì chúng ta không thể thu thập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ghi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nhớ hết được.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-15092"/>
            <a:ext cx="9144000" cy="5143500"/>
            <a:chOff x="0" y="0"/>
            <a:chExt cx="9144000" cy="51435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76200" y="126927"/>
              <a:ext cx="8996150" cy="474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Font typeface="Wingdings" pitchFamily="2" charset="2"/>
                <a:buChar char="Ø"/>
              </a:pP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 Phản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ánh một cách chính xác, trung thực và trong một số trường hợp nó như là các bằng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chứng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rất khách quan giúp cho chúng ta xác minh đúng tính chất và bản chất của sự </a:t>
              </a:r>
              <a:r>
                <a:rPr lang="en-US" sz="4200" b="1" smtClean="0">
                  <a:latin typeface="HP001 5H" pitchFamily="34" charset="-127"/>
                  <a:ea typeface="HP001 5H" pitchFamily="34" charset="-127"/>
                </a:rPr>
                <a:t>vật, </a:t>
              </a:r>
              <a:r>
                <a:rPr lang="en-US" sz="4200" b="1">
                  <a:latin typeface="HP001 5H" pitchFamily="34" charset="-127"/>
                  <a:ea typeface="HP001 5H" pitchFamily="34" charset="-127"/>
                </a:rPr>
                <a:t>hiện tượng…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9533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5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38200" y="2764477"/>
            <a:ext cx="76962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600" b="1" smtClean="0">
                <a:latin typeface="HP001 5H" pitchFamily="34" charset="-127"/>
                <a:ea typeface="HP001 5H" pitchFamily="34" charset="-127"/>
              </a:rPr>
              <a:t>Em biết hiện nay có những cách ghi âm nào ?</a:t>
            </a:r>
            <a:endParaRPr lang="en-US" sz="4600" b="1">
              <a:latin typeface="HP001 5H" pitchFamily="34" charset="-127"/>
              <a:ea typeface="HP001 5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61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" t="2592" r="2441" b="2636"/>
          <a:stretch/>
        </p:blipFill>
        <p:spPr>
          <a:xfrm>
            <a:off x="-3723" y="0"/>
            <a:ext cx="9166023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341927"/>
            <a:ext cx="8686800" cy="934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smtClean="0">
                <a:solidFill>
                  <a:srgbClr val="FFFF00"/>
                </a:solidFill>
                <a:latin typeface="HP001 5 hàng" pitchFamily="34" charset="0"/>
                <a:ea typeface="HP001 5Ha" pitchFamily="34" charset="-127"/>
                <a:cs typeface="Arial" pitchFamily="34" charset="0"/>
              </a:rPr>
              <a:t>1. Âm thanh do đâu mà có 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434024"/>
            <a:ext cx="8686800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40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400">
                <a:solidFill>
                  <a:schemeClr val="bg1"/>
                </a:solidFill>
                <a:latin typeface="HP001 5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a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400" b="1">
                <a:solidFill>
                  <a:schemeClr val="bg1"/>
                </a:solidFill>
                <a:latin typeface="HP001 5 hàng" pitchFamily="34" charset="0"/>
              </a:rPr>
              <a:t>Do ta gõ vào các vật.</a:t>
            </a:r>
            <a:r>
              <a:rPr lang="en-US" sz="4400">
                <a:solidFill>
                  <a:schemeClr val="bg1"/>
                </a:solidFill>
                <a:latin typeface="HP001 5 hàng" pitchFamily="34" charset="0"/>
              </a:rPr>
              <a:t>		</a:t>
            </a:r>
            <a:endParaRPr lang="en-US" sz="4400" b="1">
              <a:solidFill>
                <a:schemeClr val="bg1"/>
              </a:solidFill>
              <a:latin typeface="HP001 5 hàng" pitchFamily="34" charset="0"/>
            </a:endParaRPr>
          </a:p>
          <a:p>
            <a:pPr marL="342900" indent="-342900">
              <a:spcBef>
                <a:spcPct val="20000"/>
              </a:spcBef>
              <a:buFont typeface="Webdings" pitchFamily="18" charset="2"/>
              <a:buNone/>
              <a:defRPr/>
            </a:pPr>
            <a:r>
              <a:rPr lang="en-US" sz="4400" smtClean="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b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400" b="1">
                <a:solidFill>
                  <a:schemeClr val="bg1"/>
                </a:solidFill>
                <a:latin typeface="HP001 5 hàng" pitchFamily="34" charset="0"/>
              </a:rPr>
              <a:t>Do các vật va chạm nhau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.</a:t>
            </a:r>
            <a:endParaRPr lang="en-US" sz="4400">
              <a:solidFill>
                <a:schemeClr val="bg1"/>
              </a:solidFill>
              <a:latin typeface="HP001 5 hàng" pitchFamily="34" charset="0"/>
            </a:endParaRPr>
          </a:p>
          <a:p>
            <a:pPr marL="342900" indent="-342900">
              <a:spcBef>
                <a:spcPct val="20000"/>
              </a:spcBef>
              <a:buFont typeface="Webdings" pitchFamily="18" charset="2"/>
              <a:buNone/>
              <a:defRPr/>
            </a:pPr>
            <a:r>
              <a:rPr lang="en-US" sz="4400" smtClean="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c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400" b="1">
                <a:solidFill>
                  <a:schemeClr val="bg1"/>
                </a:solidFill>
                <a:latin typeface="HP001 5 hàng" pitchFamily="34" charset="0"/>
              </a:rPr>
              <a:t>Do các vật vang động phát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	  ra</a:t>
            </a:r>
            <a:endParaRPr lang="en-US" sz="4400" b="1">
              <a:solidFill>
                <a:schemeClr val="bg1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59980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0014"/>
          <p:cNvPicPr>
            <a:picLocks noChangeAspect="1" noChangeArrowheads="1"/>
          </p:cNvPicPr>
          <p:nvPr/>
        </p:nvPicPr>
        <p:blipFill>
          <a:blip r:embed="rId3" cstate="print">
            <a:lum bright="24000" contrast="-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224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01"/>
            <a:ext cx="2247900" cy="24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19351"/>
            <a:ext cx="4838700" cy="2724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900" y="0"/>
            <a:ext cx="2590800" cy="24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9586" y="4700"/>
            <a:ext cx="4294414" cy="5138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534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may hat"/>
          <p:cNvPicPr>
            <a:picLocks noChangeAspect="1" noChangeArrowheads="1"/>
          </p:cNvPicPr>
          <p:nvPr/>
        </p:nvPicPr>
        <p:blipFill>
          <a:blip r:embed="rId3" cstate="print">
            <a:lum contras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3" t="4959" r="32402" b="2646"/>
          <a:stretch>
            <a:fillRect/>
          </a:stretch>
        </p:blipFill>
        <p:spPr bwMode="auto">
          <a:xfrm>
            <a:off x="4648200" y="742"/>
            <a:ext cx="4495800" cy="5142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42"/>
            <a:ext cx="4648200" cy="51427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5062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2273915"/>
            <a:ext cx="8839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3800"/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52400" y="133350"/>
              <a:ext cx="8839200" cy="47936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ct val="50000"/>
                </a:spcBef>
                <a:buFontTx/>
                <a:buChar char="-"/>
              </a:pPr>
              <a:r>
                <a:rPr lang="en-US" sz="4700" b="1" smtClean="0">
                  <a:latin typeface="HP001 5 hàng" pitchFamily="34" charset="0"/>
                  <a:ea typeface="HP001 5Ha" pitchFamily="34" charset="-127"/>
                </a:rPr>
                <a:t> Âm </a:t>
              </a:r>
              <a:r>
                <a:rPr lang="en-US" sz="4700" b="1" smtClean="0">
                  <a:latin typeface="HP001 5Ha" pitchFamily="34" charset="-127"/>
                  <a:ea typeface="HP001 5Ha" pitchFamily="34" charset="-127"/>
                </a:rPr>
                <a:t>thanh rất cần cho con ngưƟ. Nhờ có âm thanh, chúng ta có thể hůc tập, nói chuyện với nhau, thưởng thức âm nhạc, báo hiệu,…</a:t>
              </a:r>
              <a:endParaRPr lang="en-US" sz="4700" b="1">
                <a:latin typeface="HP001 5Ha" pitchFamily="34" charset="-127"/>
                <a:ea typeface="HP001 5Ha" pitchFamily="34" charset="-127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-1979"/>
            <a:ext cx="9144000" cy="5164529"/>
            <a:chOff x="-152400" y="-154379"/>
            <a:chExt cx="9144000" cy="51645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152400" y="-154379"/>
              <a:ext cx="9144000" cy="5143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0" y="-37386"/>
              <a:ext cx="8839200" cy="5047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sz="4600" b="1">
                  <a:latin typeface="HP001 5 hàng" pitchFamily="34" charset="0"/>
                </a:rPr>
                <a:t>Hơn </a:t>
              </a:r>
              <a:r>
                <a:rPr lang="en-US" sz="4600" b="1" smtClean="0">
                  <a:latin typeface="HP001 5 hàng" pitchFamily="34" charset="0"/>
                </a:rPr>
                <a:t>mŎ </a:t>
              </a:r>
              <a:r>
                <a:rPr lang="en-US" sz="4600" b="1">
                  <a:latin typeface="HP001 5 hàng" pitchFamily="34" charset="0"/>
                </a:rPr>
                <a:t>trăm năm </a:t>
              </a:r>
              <a:r>
                <a:rPr lang="en-US" sz="4600" b="1" smtClean="0">
                  <a:latin typeface="HP001 5 hàng" pitchFamily="34" charset="0"/>
                </a:rPr>
                <a:t>trư</a:t>
              </a:r>
              <a:r>
                <a:rPr lang="el-GR" sz="4600" b="1" smtClean="0">
                  <a:latin typeface="HP001 5 hàng" pitchFamily="34" charset="0"/>
                </a:rPr>
                <a:t>ϐ</a:t>
              </a:r>
              <a:r>
                <a:rPr lang="en-US" sz="4600" b="1" smtClean="0">
                  <a:latin typeface="HP001 5 hàng" pitchFamily="34" charset="0"/>
                </a:rPr>
                <a:t> </a:t>
              </a:r>
              <a:r>
                <a:rPr lang="en-US" sz="4600" b="1">
                  <a:latin typeface="HP001 5 hàng" pitchFamily="34" charset="0"/>
                </a:rPr>
                <a:t>đây, nhà bác học Tô-mát Ê-đi-xơn đã phát minh ra chiếc máy hát. </a:t>
              </a:r>
              <a:r>
                <a:rPr lang="en-US" sz="4600" b="1" smtClean="0">
                  <a:latin typeface="HP001 5 hàng" pitchFamily="34" charset="0"/>
                </a:rPr>
                <a:t>VớŁ </a:t>
              </a:r>
              <a:r>
                <a:rPr lang="en-US" sz="4600" b="1">
                  <a:latin typeface="HP001 5 hàng" pitchFamily="34" charset="0"/>
                </a:rPr>
                <a:t>chiếc máy này, lần đầu tiên âm thanh đã </a:t>
              </a:r>
              <a:r>
                <a:rPr lang="en-US" sz="4600" b="1" smtClean="0">
                  <a:latin typeface="HP001 5 hàng" pitchFamily="34" charset="0"/>
                </a:rPr>
                <a:t>được </a:t>
              </a:r>
              <a:r>
                <a:rPr lang="en-US" sz="4600" b="1">
                  <a:latin typeface="HP001 5 hàng" pitchFamily="34" charset="0"/>
                </a:rPr>
                <a:t>ghi lại và phát ra. Ngày nay, </a:t>
              </a:r>
              <a:r>
                <a:rPr lang="en-US" sz="4600" b="1" smtClean="0">
                  <a:latin typeface="HP001 5 hàng" pitchFamily="34" charset="0"/>
                </a:rPr>
                <a:t>ngưƟ </a:t>
              </a:r>
              <a:r>
                <a:rPr lang="en-US" sz="4600" b="1">
                  <a:latin typeface="HP001 5 hàng" pitchFamily="34" charset="0"/>
                </a:rPr>
                <a:t>ta có thể ghi âm vào băng cát-xét, đĩa CD,…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45953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47800" y="1962150"/>
            <a:ext cx="7010400" cy="2403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Trò</a:t>
            </a:r>
            <a:r>
              <a:rPr 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 </a:t>
            </a:r>
            <a:r>
              <a:rPr lang="en-US" sz="115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chơi</a:t>
            </a:r>
            <a:endParaRPr lang="en-US" sz="11500" b="1" dirty="0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HP001 5Ha" pitchFamily="34" charset="-127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77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an0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4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299" y="-23262"/>
            <a:ext cx="7391400" cy="111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b="1" smtClean="0">
                <a:solidFill>
                  <a:srgbClr val="0000CC"/>
                </a:solidFill>
                <a:latin typeface="HP001 5H" pitchFamily="34" charset="-127"/>
                <a:ea typeface="HP001 5H" pitchFamily="34" charset="-127"/>
              </a:rPr>
              <a:t>Làm nhạc cụ</a:t>
            </a:r>
            <a:endParaRPr lang="en-US" sz="5400" b="1">
              <a:solidFill>
                <a:srgbClr val="0000CC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3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4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47800" y="1962150"/>
            <a:ext cx="7010400" cy="2525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24CA40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Củng cố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24CA40"/>
              </a:solidFill>
              <a:latin typeface="HP001 5Ha" pitchFamily="34" charset="-127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68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571750"/>
            <a:ext cx="5611091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500" b="1" smtClean="0">
                <a:ln>
                  <a:solidFill>
                    <a:sysClr val="windowText" lastClr="000000"/>
                  </a:solidFill>
                </a:ln>
                <a:solidFill>
                  <a:srgbClr val="FF3399"/>
                </a:solidFill>
                <a:latin typeface="HP001 5Ha" pitchFamily="34" charset="-127"/>
                <a:ea typeface="HP001 5Ha" pitchFamily="34" charset="-127"/>
                <a:cs typeface="Arial" pitchFamily="34" charset="0"/>
              </a:rPr>
              <a:t>Dặn dò</a:t>
            </a:r>
            <a:endParaRPr lang="en-US" sz="11500" b="1">
              <a:ln>
                <a:solidFill>
                  <a:sysClr val="windowText" lastClr="000000"/>
                </a:solidFill>
              </a:ln>
              <a:solidFill>
                <a:srgbClr val="FF3399"/>
              </a:solidFill>
              <a:latin typeface="HP001 5Ha" pitchFamily="34" charset="-127"/>
              <a:ea typeface="HP001 5Ha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377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5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774147" y="2714656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3557430" y="3252787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9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4913172" y="4083843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04800" y="1634820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12" name="AutoShape 26"/>
          <p:cNvSpPr>
            <a:spLocks noChangeArrowheads="1"/>
          </p:cNvSpPr>
          <p:nvPr/>
        </p:nvSpPr>
        <p:spPr bwMode="auto">
          <a:xfrm>
            <a:off x="2651522" y="4171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3" name="AutoShape 27"/>
          <p:cNvSpPr>
            <a:spLocks noChangeArrowheads="1"/>
          </p:cNvSpPr>
          <p:nvPr/>
        </p:nvSpPr>
        <p:spPr bwMode="auto">
          <a:xfrm>
            <a:off x="925357" y="1083146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>
            <a:off x="2182416" y="3429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5589389" y="36576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042076" y="1778198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>
            <a:off x="1863328" y="95633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8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9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auto">
          <a:xfrm>
            <a:off x="6497226" y="1348699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" name="AutoShape 37"/>
          <p:cNvSpPr>
            <a:spLocks noChangeArrowheads="1"/>
          </p:cNvSpPr>
          <p:nvPr/>
        </p:nvSpPr>
        <p:spPr bwMode="auto">
          <a:xfrm>
            <a:off x="837009" y="384062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2" name="AutoShape 38"/>
          <p:cNvSpPr>
            <a:spLocks noChangeArrowheads="1"/>
          </p:cNvSpPr>
          <p:nvPr/>
        </p:nvSpPr>
        <p:spPr bwMode="auto">
          <a:xfrm>
            <a:off x="5715000" y="783771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3" name="AutoShape 40"/>
          <p:cNvSpPr>
            <a:spLocks noChangeArrowheads="1"/>
          </p:cNvSpPr>
          <p:nvPr/>
        </p:nvSpPr>
        <p:spPr bwMode="auto">
          <a:xfrm>
            <a:off x="3775314" y="1025996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4" name="AutoShape 41"/>
          <p:cNvSpPr>
            <a:spLocks noChangeArrowheads="1"/>
          </p:cNvSpPr>
          <p:nvPr/>
        </p:nvSpPr>
        <p:spPr bwMode="auto">
          <a:xfrm>
            <a:off x="8001000" y="669812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5" name="AutoShape 43"/>
          <p:cNvSpPr>
            <a:spLocks noChangeArrowheads="1"/>
          </p:cNvSpPr>
          <p:nvPr/>
        </p:nvSpPr>
        <p:spPr bwMode="auto">
          <a:xfrm>
            <a:off x="7999809" y="2862479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6" name="WordArt 3"/>
          <p:cNvSpPr>
            <a:spLocks noChangeArrowheads="1" noChangeShapeType="1" noTextEdit="1"/>
          </p:cNvSpPr>
          <p:nvPr/>
        </p:nvSpPr>
        <p:spPr bwMode="auto">
          <a:xfrm>
            <a:off x="1607399" y="1398270"/>
            <a:ext cx="5669280" cy="201168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</p:spTree>
    <p:extLst>
      <p:ext uri="{BB962C8B-B14F-4D97-AF65-F5344CB8AC3E}">
        <p14:creationId xmlns:p14="http://schemas.microsoft.com/office/powerpoint/2010/main" xmlns="" val="136539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" t="2592" r="2441" b="2636"/>
          <a:stretch/>
        </p:blipFill>
        <p:spPr>
          <a:xfrm>
            <a:off x="-3723" y="0"/>
            <a:ext cx="9166023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249861"/>
            <a:ext cx="8686800" cy="1636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400" b="1" smtClean="0">
                <a:solidFill>
                  <a:srgbClr val="FFFF00"/>
                </a:solidFill>
                <a:latin typeface="HP001 5 hàng" pitchFamily="34" charset="0"/>
                <a:ea typeface="HP001 5Ha" pitchFamily="34" charset="-127"/>
                <a:cs typeface="Arial" pitchFamily="34" charset="0"/>
              </a:rPr>
              <a:t>2. Âm thanh truyền qua các mċ trường 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073962"/>
            <a:ext cx="868680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20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200" smtClean="0">
                <a:solidFill>
                  <a:schemeClr val="bg1"/>
                </a:solidFill>
                <a:latin typeface="HP001 5 hàng" pitchFamily="34" charset="0"/>
              </a:rPr>
              <a:t>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a</a:t>
            </a:r>
            <a:r>
              <a:rPr lang="en-US" sz="42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Chất rắn, chất lỏng.</a:t>
            </a:r>
            <a:endParaRPr lang="en-US" sz="4200" b="1">
              <a:solidFill>
                <a:schemeClr val="bg1"/>
              </a:solidFill>
              <a:latin typeface="HP001 5 hàng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420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 b</a:t>
            </a:r>
            <a:r>
              <a:rPr lang="en-US" sz="42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Chất </a:t>
            </a:r>
            <a:r>
              <a:rPr lang="en-US" sz="4200" b="1">
                <a:solidFill>
                  <a:schemeClr val="bg1"/>
                </a:solidFill>
                <a:latin typeface="HP001 5 hàng" pitchFamily="34" charset="0"/>
              </a:rPr>
              <a:t>lỏng, không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khí</a:t>
            </a:r>
            <a:r>
              <a:rPr lang="en-US" sz="4200">
                <a:solidFill>
                  <a:schemeClr val="bg1"/>
                </a:solidFill>
                <a:latin typeface="HP001 5 hàng" pitchFamily="34" charset="0"/>
              </a:rPr>
              <a:t>	</a:t>
            </a:r>
            <a:endParaRPr lang="en-US" sz="4200" smtClean="0">
              <a:solidFill>
                <a:schemeClr val="bg1"/>
              </a:solidFill>
              <a:latin typeface="HP001 5 hàng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sz="4200" smtClean="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200" smtClean="0">
                <a:solidFill>
                  <a:schemeClr val="bg1"/>
                </a:solidFill>
                <a:latin typeface="HP001 5 hàng" pitchFamily="34" charset="0"/>
              </a:rPr>
              <a:t>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c</a:t>
            </a:r>
            <a:r>
              <a:rPr lang="en-US" sz="42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200" b="1">
                <a:solidFill>
                  <a:schemeClr val="bg1"/>
                </a:solidFill>
                <a:latin typeface="HP001 5 hàng" pitchFamily="34" charset="0"/>
              </a:rPr>
              <a:t>Chất rắn, chất lỏng, không 	   </a:t>
            </a:r>
            <a:r>
              <a:rPr lang="en-US" sz="4200" b="1" smtClean="0">
                <a:solidFill>
                  <a:schemeClr val="bg1"/>
                </a:solidFill>
                <a:latin typeface="HP001 5 hàng" pitchFamily="34" charset="0"/>
              </a:rPr>
              <a:t>	  khí</a:t>
            </a:r>
            <a:r>
              <a:rPr lang="en-US" sz="4200">
                <a:solidFill>
                  <a:schemeClr val="bg1"/>
                </a:solidFill>
                <a:latin typeface="HP001 5 hàng" pitchFamily="34" charset="0"/>
              </a:rPr>
              <a:t>	</a:t>
            </a:r>
            <a:endParaRPr lang="en-US" sz="4200" b="1">
              <a:solidFill>
                <a:schemeClr val="bg1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829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9" t="2592" r="2441" b="2636"/>
          <a:stretch/>
        </p:blipFill>
        <p:spPr>
          <a:xfrm>
            <a:off x="-3723" y="0"/>
            <a:ext cx="9166023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04800" y="2870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FF00"/>
                </a:solidFill>
                <a:latin typeface="HP001 5 hàng" pitchFamily="34" charset="0"/>
              </a:rPr>
              <a:t>3. Đúng </a:t>
            </a:r>
            <a:r>
              <a:rPr lang="en-US" sz="4400" b="1">
                <a:solidFill>
                  <a:srgbClr val="FFFF00"/>
                </a:solidFill>
                <a:latin typeface="HP001 5 hàng" pitchFamily="34" charset="0"/>
              </a:rPr>
              <a:t>ghi Đ, sai ghi S vào ô </a:t>
            </a:r>
            <a:r>
              <a:rPr lang="en-US" sz="4400" b="1" smtClean="0">
                <a:solidFill>
                  <a:srgbClr val="FFFF00"/>
                </a:solidFill>
                <a:latin typeface="HP001 5 hàng" pitchFamily="34" charset="0"/>
              </a:rPr>
              <a:t>trống </a:t>
            </a:r>
            <a:r>
              <a:rPr lang="en-US" sz="4400" b="1" smtClean="0">
                <a:solidFill>
                  <a:srgbClr val="FFFF00"/>
                </a:solidFill>
                <a:latin typeface="HP001 5 hàng" pitchFamily="34" charset="0"/>
                <a:sym typeface="Webdings" pitchFamily="18" charset="2"/>
              </a:rPr>
              <a:t> </a:t>
            </a:r>
            <a:r>
              <a:rPr lang="en-US" sz="4400" b="1">
                <a:solidFill>
                  <a:srgbClr val="FFFF00"/>
                </a:solidFill>
                <a:latin typeface="HP001 5 hàng" pitchFamily="34" charset="0"/>
              </a:rPr>
              <a:t>trước các câu sau: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1997762"/>
            <a:ext cx="868680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4400" smtClean="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a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400" b="1">
                <a:solidFill>
                  <a:schemeClr val="bg1"/>
                </a:solidFill>
                <a:latin typeface="HP001 5 hàng" pitchFamily="34" charset="0"/>
              </a:rPr>
              <a:t>Âm thanh khi lan truyền ra xa sẽ mạnh lên. 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	</a:t>
            </a:r>
            <a:endParaRPr lang="en-US" sz="4400" b="1" smtClean="0">
              <a:solidFill>
                <a:schemeClr val="bg1"/>
              </a:solidFill>
              <a:latin typeface="HP001 5 hàng" pitchFamily="34" charset="0"/>
            </a:endParaRPr>
          </a:p>
          <a:p>
            <a:pPr marL="342900" indent="-342900">
              <a:spcBef>
                <a:spcPct val="20000"/>
              </a:spcBef>
              <a:buFont typeface="Webdings" pitchFamily="18" charset="2"/>
              <a:buNone/>
              <a:defRPr/>
            </a:pPr>
            <a:r>
              <a:rPr lang="en-US" sz="4400" smtClean="0">
                <a:solidFill>
                  <a:schemeClr val="bg1"/>
                </a:solidFill>
                <a:latin typeface="HP001 5 hàng" pitchFamily="34" charset="0"/>
                <a:sym typeface="Webdings" pitchFamily="18" charset="2"/>
              </a:rPr>
              <a:t> </a:t>
            </a:r>
            <a:r>
              <a:rPr lang="en-US" sz="4400" b="1" smtClean="0">
                <a:solidFill>
                  <a:schemeClr val="bg1"/>
                </a:solidFill>
                <a:latin typeface="HP001 5 hàng" pitchFamily="34" charset="0"/>
              </a:rPr>
              <a:t>b</a:t>
            </a:r>
            <a:r>
              <a:rPr lang="en-US" sz="4400" smtClean="0">
                <a:solidFill>
                  <a:schemeClr val="bg1"/>
                </a:solidFill>
                <a:latin typeface="HP001 5 hàng" pitchFamily="34" charset="0"/>
              </a:rPr>
              <a:t>. </a:t>
            </a:r>
            <a:r>
              <a:rPr lang="en-US" sz="4400" b="1">
                <a:solidFill>
                  <a:schemeClr val="bg1"/>
                </a:solidFill>
                <a:latin typeface="HP001 5 hàng" pitchFamily="34" charset="0"/>
              </a:rPr>
              <a:t>Càng đứng xa nguồn âm thì nghe càng nhỏ.</a:t>
            </a:r>
            <a:endParaRPr lang="en-US" sz="4400" smtClean="0">
              <a:solidFill>
                <a:schemeClr val="bg1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61662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947056" y="514350"/>
            <a:ext cx="6096000" cy="3616044"/>
            <a:chOff x="609600" y="285750"/>
            <a:chExt cx="6096000" cy="3616044"/>
          </a:xfrm>
          <a:effectLst>
            <a:glow rad="1397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1" name="Cloud Callout 10"/>
            <p:cNvSpPr/>
            <p:nvPr/>
          </p:nvSpPr>
          <p:spPr>
            <a:xfrm flipH="1">
              <a:off x="609600" y="285750"/>
              <a:ext cx="6096000" cy="3616044"/>
            </a:xfrm>
            <a:prstGeom prst="cloudCallout">
              <a:avLst>
                <a:gd name="adj1" fmla="val -76157"/>
                <a:gd name="adj2" fmla="val 63486"/>
              </a:avLst>
            </a:prstGeom>
            <a:solidFill>
              <a:srgbClr val="B2EEB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2119" y="1055792"/>
              <a:ext cx="4876800" cy="2012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48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a" pitchFamily="34" charset="-127"/>
                  <a:ea typeface="HP001 5Ha" pitchFamily="34" charset="-127"/>
                </a:rPr>
                <a:t>Tìm từ diễn tả </a:t>
              </a:r>
            </a:p>
            <a:p>
              <a:pPr>
                <a:lnSpc>
                  <a:spcPct val="130000"/>
                </a:lnSpc>
              </a:pPr>
              <a:r>
                <a:rPr lang="en-US" sz="4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a" pitchFamily="34" charset="-127"/>
                  <a:ea typeface="HP001 5Ha" pitchFamily="34" charset="-127"/>
                </a:rPr>
                <a:t>	</a:t>
              </a:r>
              <a:r>
                <a:rPr lang="en-US" sz="4800" b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HP001 5Ha" pitchFamily="34" charset="-127"/>
                  <a:ea typeface="HP001 5Ha" pitchFamily="34" charset="-127"/>
                </a:rPr>
                <a:t>âm thanh </a:t>
              </a:r>
              <a:endPara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 rot="1252545">
            <a:off x="8023694" y="531396"/>
            <a:ext cx="778825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800" b="1" smtClean="0">
                <a:solidFill>
                  <a:srgbClr val="00B050"/>
                </a:solidFill>
                <a:latin typeface="HP001 5Ha" pitchFamily="34" charset="-127"/>
                <a:ea typeface="HP001 5Ha" pitchFamily="34" charset="-127"/>
              </a:rPr>
              <a:t>?</a:t>
            </a:r>
            <a:endParaRPr lang="en-US" sz="8800" b="1">
              <a:solidFill>
                <a:srgbClr val="00B050"/>
              </a:solidFill>
              <a:latin typeface="HP001 5Ha" pitchFamily="34" charset="-127"/>
              <a:ea typeface="HP001 5Ha" pitchFamily="34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 rot="20848557">
            <a:off x="7615624" y="2081770"/>
            <a:ext cx="603773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800" b="1" smtClean="0">
                <a:solidFill>
                  <a:srgbClr val="00B050"/>
                </a:solidFill>
                <a:latin typeface="HP001 5Ha" pitchFamily="34" charset="-127"/>
                <a:ea typeface="HP001 5Ha" pitchFamily="34" charset="-127"/>
              </a:rPr>
              <a:t>?</a:t>
            </a:r>
            <a:endParaRPr lang="en-US" sz="8800" b="1">
              <a:solidFill>
                <a:srgbClr val="00B050"/>
              </a:solidFill>
              <a:latin typeface="HP001 5Ha" pitchFamily="34" charset="-127"/>
              <a:ea typeface="HP001 5Ha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8548380">
            <a:off x="6653644" y="112464"/>
            <a:ext cx="778825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8800" b="1" smtClean="0">
                <a:solidFill>
                  <a:srgbClr val="00B050"/>
                </a:solidFill>
                <a:latin typeface="HP001 5Ha" pitchFamily="34" charset="-127"/>
                <a:ea typeface="HP001 5Ha" pitchFamily="34" charset="-127"/>
              </a:rPr>
              <a:t>?</a:t>
            </a:r>
            <a:endParaRPr lang="en-US" sz="8800" b="1">
              <a:solidFill>
                <a:srgbClr val="00B050"/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07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  <p:sndAc>
          <p:stSnd>
            <p:snd r:embed="rId5" name="chimes.wav"/>
          </p:stSnd>
        </p:sndAc>
      </p:transition>
    </mc:Choice>
    <mc:Fallback>
      <p:transition spd="slow">
        <p:circl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F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0526" y="350043"/>
            <a:ext cx="4624234" cy="219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vit tra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7750"/>
            <a:ext cx="4678004" cy="220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6473" y="3714750"/>
            <a:ext cx="82365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Cạp ! Cạp !... Cạp ! Cạp !</a:t>
            </a:r>
            <a:endParaRPr lang="en-US" sz="4800" b="1">
              <a:solidFill>
                <a:schemeClr val="tx1">
                  <a:lumMod val="95000"/>
                  <a:lumOff val="5000"/>
                </a:schemeClr>
              </a:solidFill>
              <a:latin typeface="HP001 5Ha" pitchFamily="34" charset="-127"/>
              <a:ea typeface="HP001 5Ha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074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7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821873" y="3867150"/>
            <a:ext cx="71697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Bíp! Bíp!... Bíp! Bíp</a:t>
            </a: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!...</a:t>
            </a:r>
            <a:endParaRPr lang="en-US" sz="4800" b="1">
              <a:solidFill>
                <a:schemeClr val="tx1">
                  <a:lumMod val="95000"/>
                  <a:lumOff val="5000"/>
                </a:schemeClr>
              </a:solidFill>
              <a:latin typeface="HP001 5Ha" pitchFamily="34" charset="-127"/>
              <a:ea typeface="HP001 5Ha" pitchFamily="34" charset="-127"/>
            </a:endParaRPr>
          </a:p>
        </p:txBody>
      </p:sp>
      <p:pic>
        <p:nvPicPr>
          <p:cNvPr id="9" name="Picture 2" descr="YELLB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5750"/>
            <a:ext cx="6400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593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LineDrawing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0"/>
            <a:ext cx="9194470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38400" y="3957554"/>
            <a:ext cx="6636327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Tích ! tắc... </a:t>
            </a:r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HP001 5Ha" pitchFamily="34" charset="-127"/>
                <a:ea typeface="HP001 5Ha" pitchFamily="34" charset="-127"/>
              </a:rPr>
              <a:t>Tích ! tắc... </a:t>
            </a:r>
          </a:p>
        </p:txBody>
      </p:sp>
      <p:pic>
        <p:nvPicPr>
          <p:cNvPr id="5" name="Picture 9" descr="Tập tin:2010-07-20 Black windup alarm clock fa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57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246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  <p:sndAc>
          <p:stSnd>
            <p:snd r:embed="rId6" name="chimes.wav"/>
          </p:stSnd>
        </p:sndAc>
      </p:transition>
    </mc:Choice>
    <mc:Fallback>
      <p:transition spd="slow">
        <p:checker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5010"/>
  <p:tag name="VIOLETTITLE" val="Bài 43. Âm thanh trong cuộc sống"/>
  <p:tag name="VIOLETLESSON" val="41"/>
  <p:tag name="VIOLETCATID" val="8048925"/>
  <p:tag name="VIOLETSUBJECT" val="Khoa học 4"/>
  <p:tag name="VIOLETAUTHORID" val="8949249"/>
  <p:tag name="VIOLETAUTHORNAME" val="Nguyễn Trần Phương Thảo"/>
  <p:tag name="VIOLETAUTHORAVATAR" val="8/949/249/avatar.jpg"/>
  <p:tag name="VIOLETAUTHORADDRESS" val=" - Hồ Chí Minh"/>
  <p:tag name="VIOLETDATE" val="2015-01-17 18:36:49"/>
  <p:tag name="VIOLETHIT" val="364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539</Words>
  <Application>Microsoft Office PowerPoint</Application>
  <PresentationFormat>On-screen Show (16:9)</PresentationFormat>
  <Paragraphs>80</Paragraphs>
  <Slides>38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264</cp:revision>
  <dcterms:created xsi:type="dcterms:W3CDTF">2014-09-16T11:54:17Z</dcterms:created>
  <dcterms:modified xsi:type="dcterms:W3CDTF">2017-02-06T03:02:05Z</dcterms:modified>
</cp:coreProperties>
</file>